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9" r:id="rId5"/>
    <p:sldId id="260" r:id="rId6"/>
    <p:sldId id="262" r:id="rId7"/>
    <p:sldId id="265" r:id="rId8"/>
    <p:sldId id="264" r:id="rId9"/>
    <p:sldId id="261" r:id="rId10"/>
    <p:sldId id="263" r:id="rId11"/>
    <p:sldId id="258" r:id="rId12"/>
    <p:sldId id="271" r:id="rId13"/>
    <p:sldId id="272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600200"/>
            <a:ext cx="59436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Synthetic</a:t>
            </a:r>
          </a:p>
          <a:p>
            <a:pPr algn="ctr"/>
            <a:r>
              <a:rPr lang="en-US" sz="96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Strategies </a:t>
            </a:r>
            <a:endParaRPr lang="en-US" sz="9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45422"/>
            <a:ext cx="7458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Funcional</a:t>
            </a:r>
            <a:r>
              <a:rPr lang="en-US" sz="3600" b="1" dirty="0" smtClean="0">
                <a:solidFill>
                  <a:srgbClr val="C00000"/>
                </a:solidFill>
              </a:rPr>
              <a:t> Group </a:t>
            </a:r>
            <a:r>
              <a:rPr lang="en-US" sz="3600" b="1" dirty="0" err="1" smtClean="0">
                <a:solidFill>
                  <a:srgbClr val="C00000"/>
                </a:solidFill>
              </a:rPr>
              <a:t>Interconversion</a:t>
            </a:r>
            <a:r>
              <a:rPr lang="en-US" sz="3600" b="1" dirty="0" smtClean="0">
                <a:solidFill>
                  <a:srgbClr val="C00000"/>
                </a:solidFill>
              </a:rPr>
              <a:t> (FGI)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962561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 process of converting one functional group into another by substitution, addition, elimination,  oxidation or reduction. </a:t>
            </a:r>
            <a:endParaRPr lang="en-US" sz="4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635514"/>
            <a:ext cx="3616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Alkane</a:t>
            </a:r>
            <a:r>
              <a:rPr lang="en-US" sz="4000" dirty="0" smtClean="0">
                <a:solidFill>
                  <a:srgbClr val="C00000"/>
                </a:solidFill>
              </a:rPr>
              <a:t> to </a:t>
            </a:r>
            <a:r>
              <a:rPr lang="en-US" sz="4000" dirty="0" err="1" smtClean="0">
                <a:solidFill>
                  <a:srgbClr val="C00000"/>
                </a:solidFill>
              </a:rPr>
              <a:t>alkene</a:t>
            </a:r>
            <a:endParaRPr lang="en-US" sz="4000" dirty="0">
              <a:solidFill>
                <a:srgbClr val="C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572000"/>
            <a:ext cx="8628633" cy="646331"/>
            <a:chOff x="228600" y="4572000"/>
            <a:chExt cx="8628633" cy="646331"/>
          </a:xfrm>
        </p:grpSpPr>
        <p:sp>
          <p:nvSpPr>
            <p:cNvPr id="11" name="TextBox 10"/>
            <p:cNvSpPr txBox="1"/>
            <p:nvPr/>
          </p:nvSpPr>
          <p:spPr>
            <a:xfrm>
              <a:off x="228600" y="4572000"/>
              <a:ext cx="15632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CH</a:t>
              </a:r>
              <a:r>
                <a:rPr lang="en-US" sz="3600" baseline="-25000" dirty="0" smtClean="0"/>
                <a:t>3</a:t>
              </a:r>
              <a:r>
                <a:rPr lang="en-US" sz="3600" dirty="0" smtClean="0"/>
                <a:t>CH</a:t>
              </a:r>
              <a:r>
                <a:rPr lang="en-US" sz="3600" baseline="-25000" dirty="0" smtClean="0"/>
                <a:t>3</a:t>
              </a:r>
              <a:endParaRPr lang="en-US" sz="36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76600" y="4572000"/>
              <a:ext cx="19752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CH</a:t>
              </a:r>
              <a:r>
                <a:rPr lang="en-US" sz="3600" baseline="-25000" dirty="0" smtClean="0"/>
                <a:t>3</a:t>
              </a:r>
              <a:r>
                <a:rPr lang="en-US" sz="3600" dirty="0" smtClean="0"/>
                <a:t>CH</a:t>
              </a:r>
              <a:r>
                <a:rPr lang="en-US" sz="3600" baseline="-25000" dirty="0" smtClean="0"/>
                <a:t>2</a:t>
              </a:r>
              <a:r>
                <a:rPr lang="en-US" sz="3600" dirty="0" smtClean="0"/>
                <a:t>Br</a:t>
              </a:r>
              <a:endParaRPr lang="en-US" sz="3600" baseline="-25000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742552" y="4572000"/>
              <a:ext cx="2114681" cy="646331"/>
              <a:chOff x="6742552" y="4572000"/>
              <a:chExt cx="2114681" cy="64633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6742552" y="4572000"/>
                <a:ext cx="211468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CH</a:t>
                </a:r>
                <a:r>
                  <a:rPr lang="en-US" sz="3600" baseline="-25000" dirty="0" smtClean="0"/>
                  <a:t>2        </a:t>
                </a:r>
                <a:r>
                  <a:rPr lang="en-US" sz="3600" dirty="0" err="1" smtClean="0"/>
                  <a:t>CH</a:t>
                </a:r>
                <a:r>
                  <a:rPr lang="en-US" sz="3600" baseline="-25000" dirty="0" err="1" smtClean="0"/>
                  <a:t>2</a:t>
                </a:r>
                <a:endParaRPr lang="en-US" sz="3600" baseline="-25000" dirty="0"/>
              </a:p>
            </p:txBody>
          </p:sp>
          <p:pic>
            <p:nvPicPr>
              <p:cNvPr id="15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flipH="1">
                <a:off x="7449216" y="4800600"/>
                <a:ext cx="551788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cxnSp>
          <p:nvCxnSpPr>
            <p:cNvPr id="18" name="Straight Arrow Connector 17"/>
            <p:cNvCxnSpPr/>
            <p:nvPr/>
          </p:nvCxnSpPr>
          <p:spPr>
            <a:xfrm>
              <a:off x="1905000" y="4876800"/>
              <a:ext cx="9906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486400" y="4951412"/>
              <a:ext cx="9906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57200" y="5638800"/>
            <a:ext cx="3762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Alkane</a:t>
            </a:r>
            <a:r>
              <a:rPr lang="en-US" sz="4000" dirty="0" smtClean="0">
                <a:solidFill>
                  <a:srgbClr val="C00000"/>
                </a:solidFill>
              </a:rPr>
              <a:t> to alcohol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2895600"/>
            <a:ext cx="22852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Alcohol</a:t>
            </a:r>
            <a:endParaRPr lang="en-US" sz="5400" dirty="0">
              <a:solidFill>
                <a:srgbClr val="C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286000" y="685800"/>
            <a:ext cx="2895600" cy="5183188"/>
            <a:chOff x="2895600" y="685800"/>
            <a:chExt cx="2971800" cy="518318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895600" y="3352800"/>
              <a:ext cx="29718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267200" y="685800"/>
              <a:ext cx="14478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267200" y="1600200"/>
              <a:ext cx="14478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267200" y="2514600"/>
              <a:ext cx="14478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343400" y="4113212"/>
              <a:ext cx="14478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1714500" y="3238500"/>
              <a:ext cx="51816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343400" y="4953000"/>
              <a:ext cx="14478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343400" y="5867400"/>
              <a:ext cx="14478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5181600" y="381000"/>
            <a:ext cx="3812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Aldehydes</a:t>
            </a:r>
            <a:r>
              <a:rPr lang="en-US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2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Ketones</a:t>
            </a:r>
            <a:endParaRPr lang="en-US" sz="3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81600" y="1219200"/>
            <a:ext cx="1439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Esters</a:t>
            </a:r>
            <a:endParaRPr lang="en-US" sz="4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1600" y="2133600"/>
            <a:ext cx="3191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Alkyl bromide</a:t>
            </a:r>
            <a:endParaRPr lang="en-US" sz="4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81600" y="5486400"/>
            <a:ext cx="1866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Alkenes</a:t>
            </a:r>
            <a:endParaRPr lang="en-US" sz="4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81600" y="4572000"/>
            <a:ext cx="27638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Alkyl iodide</a:t>
            </a:r>
            <a:endParaRPr lang="en-US" sz="4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81600" y="2971800"/>
            <a:ext cx="21157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Tosylates</a:t>
            </a:r>
            <a:endParaRPr lang="en-US" sz="4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81600" y="3733800"/>
            <a:ext cx="3163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Alkyl chloride</a:t>
            </a:r>
            <a:endParaRPr lang="en-US" sz="4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45422"/>
            <a:ext cx="61890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</a:rPr>
              <a:t>Funcional</a:t>
            </a:r>
            <a:r>
              <a:rPr lang="en-US" sz="4400" b="1" dirty="0" smtClean="0">
                <a:solidFill>
                  <a:srgbClr val="C00000"/>
                </a:solidFill>
              </a:rPr>
              <a:t> Group Addition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752600"/>
            <a:ext cx="8991600" cy="3681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4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 process of adding a functional group in place of a hydrogen in a hydrocarbon before disconnection is called </a:t>
            </a:r>
            <a:r>
              <a:rPr lang="en-US" sz="4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Functional group </a:t>
            </a:r>
            <a:r>
              <a:rPr lang="en-US" sz="4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Addiotion</a:t>
            </a:r>
            <a:r>
              <a:rPr lang="en-US" sz="4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45422"/>
            <a:ext cx="61890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</a:rPr>
              <a:t>Funcional</a:t>
            </a:r>
            <a:r>
              <a:rPr lang="en-US" sz="4400" b="1" dirty="0" smtClean="0">
                <a:solidFill>
                  <a:srgbClr val="C00000"/>
                </a:solidFill>
              </a:rPr>
              <a:t> Group Addition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447800"/>
            <a:ext cx="89916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4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Benzene: introduction of some functional group is difficult. Then FGA is done in the benzene ring and subsequently, that is converted to desired functional group</a:t>
            </a:r>
            <a:endParaRPr lang="en-US" sz="4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45422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Linear synthesis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904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 synthesis that builds a molecule step by step from starting materials is called </a:t>
            </a:r>
            <a:r>
              <a:rPr lang="en-US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Linear synthesis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57200" y="3330714"/>
            <a:ext cx="7829387" cy="707886"/>
            <a:chOff x="304800" y="3352800"/>
            <a:chExt cx="7829387" cy="707886"/>
          </a:xfrm>
        </p:grpSpPr>
        <p:sp>
          <p:nvSpPr>
            <p:cNvPr id="6" name="TextBox 5"/>
            <p:cNvSpPr txBox="1"/>
            <p:nvPr/>
          </p:nvSpPr>
          <p:spPr>
            <a:xfrm>
              <a:off x="304800" y="3352800"/>
              <a:ext cx="782938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A         B          C          D          E         </a:t>
              </a:r>
              <a:r>
                <a:rPr lang="en-US" sz="4000" dirty="0" smtClean="0">
                  <a:solidFill>
                    <a:srgbClr val="C00000"/>
                  </a:solidFill>
                </a:rPr>
                <a:t>TM</a:t>
              </a:r>
              <a:endParaRPr lang="en-US" sz="4000" dirty="0">
                <a:solidFill>
                  <a:srgbClr val="C000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286000" y="3733800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181600" y="3732212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914400" y="3733800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657600" y="3732212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553200" y="3732212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28600" y="4977825"/>
            <a:ext cx="8534400" cy="584775"/>
            <a:chOff x="0" y="4245114"/>
            <a:chExt cx="8534400" cy="584775"/>
          </a:xfrm>
        </p:grpSpPr>
        <p:sp>
          <p:nvSpPr>
            <p:cNvPr id="16" name="TextBox 15"/>
            <p:cNvSpPr txBox="1"/>
            <p:nvPr/>
          </p:nvSpPr>
          <p:spPr>
            <a:xfrm>
              <a:off x="0" y="4245114"/>
              <a:ext cx="8534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C00000"/>
                  </a:solidFill>
                </a:rPr>
                <a:t>CH</a:t>
              </a:r>
              <a:r>
                <a:rPr lang="en-US" sz="3200" baseline="-25000" dirty="0" smtClean="0">
                  <a:solidFill>
                    <a:srgbClr val="C00000"/>
                  </a:solidFill>
                </a:rPr>
                <a:t>3</a:t>
              </a:r>
              <a:r>
                <a:rPr lang="en-US" sz="3200" dirty="0" smtClean="0">
                  <a:solidFill>
                    <a:srgbClr val="C00000"/>
                  </a:solidFill>
                </a:rPr>
                <a:t>CH</a:t>
              </a:r>
              <a:r>
                <a:rPr lang="en-US" sz="3200" baseline="-25000" dirty="0" smtClean="0">
                  <a:solidFill>
                    <a:srgbClr val="C00000"/>
                  </a:solidFill>
                </a:rPr>
                <a:t>3</a:t>
              </a:r>
              <a:r>
                <a:rPr lang="en-US" sz="3200" dirty="0" smtClean="0">
                  <a:solidFill>
                    <a:srgbClr val="C00000"/>
                  </a:solidFill>
                </a:rPr>
                <a:t>         CH</a:t>
              </a:r>
              <a:r>
                <a:rPr lang="en-US" sz="3200" baseline="-25000" dirty="0" smtClean="0">
                  <a:solidFill>
                    <a:srgbClr val="C00000"/>
                  </a:solidFill>
                </a:rPr>
                <a:t>3</a:t>
              </a:r>
              <a:r>
                <a:rPr lang="en-US" sz="3200" dirty="0" smtClean="0">
                  <a:solidFill>
                    <a:srgbClr val="C00000"/>
                  </a:solidFill>
                </a:rPr>
                <a:t>CH</a:t>
              </a:r>
              <a:r>
                <a:rPr lang="en-US" sz="3200" baseline="-25000" dirty="0" smtClean="0">
                  <a:solidFill>
                    <a:srgbClr val="C00000"/>
                  </a:solidFill>
                </a:rPr>
                <a:t>2</a:t>
              </a:r>
              <a:r>
                <a:rPr lang="en-US" sz="3200" dirty="0" smtClean="0">
                  <a:solidFill>
                    <a:srgbClr val="C00000"/>
                  </a:solidFill>
                </a:rPr>
                <a:t>OH        CH</a:t>
              </a:r>
              <a:r>
                <a:rPr lang="en-US" sz="3200" baseline="-25000" dirty="0" smtClean="0">
                  <a:solidFill>
                    <a:srgbClr val="C00000"/>
                  </a:solidFill>
                </a:rPr>
                <a:t>3</a:t>
              </a:r>
              <a:r>
                <a:rPr lang="en-US" sz="3200" dirty="0" smtClean="0">
                  <a:solidFill>
                    <a:srgbClr val="C00000"/>
                  </a:solidFill>
                </a:rPr>
                <a:t>CHO 	  CH</a:t>
              </a:r>
              <a:r>
                <a:rPr lang="en-US" sz="3200" baseline="-25000" dirty="0" smtClean="0">
                  <a:solidFill>
                    <a:srgbClr val="C00000"/>
                  </a:solidFill>
                </a:rPr>
                <a:t>3</a:t>
              </a:r>
              <a:r>
                <a:rPr lang="en-US" sz="3200" dirty="0" smtClean="0">
                  <a:solidFill>
                    <a:srgbClr val="C00000"/>
                  </a:solidFill>
                </a:rPr>
                <a:t>COOH </a:t>
              </a:r>
              <a:endParaRPr lang="en-US" sz="3200" dirty="0">
                <a:solidFill>
                  <a:srgbClr val="C00000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447800" y="4572000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096000" y="4570412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038600" y="4570412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Convergent synthesis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1747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 synthesis in which pieces of the target molecule are individually prepared and then assembled is called </a:t>
            </a:r>
            <a:r>
              <a:rPr lang="en-US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Convergent synthesis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457200" y="3330714"/>
            <a:ext cx="6101350" cy="707886"/>
            <a:chOff x="457200" y="3330714"/>
            <a:chExt cx="6101350" cy="707886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3330714"/>
              <a:ext cx="61013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A         B          C          D          E</a:t>
              </a:r>
              <a:endParaRPr lang="en-US" sz="4000" dirty="0">
                <a:solidFill>
                  <a:srgbClr val="C000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438400" y="3711714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4000" y="3710126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066800" y="3711714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810000" y="3710126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57200" y="4397514"/>
            <a:ext cx="5960286" cy="707886"/>
            <a:chOff x="457200" y="4397514"/>
            <a:chExt cx="5960286" cy="707886"/>
          </a:xfrm>
        </p:grpSpPr>
        <p:sp>
          <p:nvSpPr>
            <p:cNvPr id="21" name="TextBox 20"/>
            <p:cNvSpPr txBox="1"/>
            <p:nvPr/>
          </p:nvSpPr>
          <p:spPr>
            <a:xfrm>
              <a:off x="457200" y="4397514"/>
              <a:ext cx="596028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solidFill>
                    <a:srgbClr val="000066"/>
                  </a:solidFill>
                </a:rPr>
                <a:t>F         G          H          I          K</a:t>
              </a:r>
              <a:endParaRPr lang="en-US" sz="4000" dirty="0">
                <a:solidFill>
                  <a:srgbClr val="000066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438400" y="4778514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334000" y="4776926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066800" y="4778514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810000" y="4776926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771813" y="5867400"/>
            <a:ext cx="4476587" cy="707886"/>
            <a:chOff x="3962400" y="5638800"/>
            <a:chExt cx="4476587" cy="707886"/>
          </a:xfrm>
        </p:grpSpPr>
        <p:sp>
          <p:nvSpPr>
            <p:cNvPr id="28" name="TextBox 27"/>
            <p:cNvSpPr txBox="1"/>
            <p:nvPr/>
          </p:nvSpPr>
          <p:spPr>
            <a:xfrm>
              <a:off x="3962400" y="5638800"/>
              <a:ext cx="44765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/>
                <a:t>K    +      E         </a:t>
              </a:r>
              <a:r>
                <a:rPr lang="en-US" sz="4000" b="1" dirty="0" smtClean="0">
                  <a:solidFill>
                    <a:srgbClr val="C00000"/>
                  </a:solidFill>
                </a:rPr>
                <a:t>TM</a:t>
              </a:r>
              <a:endParaRPr lang="en-US" sz="4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248400" y="5996126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6200" y="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50938" algn="l"/>
              </a:tabLst>
            </a:pPr>
            <a:r>
              <a:rPr lang="en-US" sz="4000" dirty="0" smtClean="0">
                <a:solidFill>
                  <a:srgbClr val="003300"/>
                </a:solidFill>
              </a:rPr>
              <a:t>Synthesis of t-butyl alcohol</a:t>
            </a:r>
            <a:endParaRPr lang="en-US" sz="4000" dirty="0">
              <a:solidFill>
                <a:srgbClr val="0033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924580"/>
            <a:ext cx="6898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Preparation of methyl magnesium chloride</a:t>
            </a:r>
            <a:endParaRPr lang="en-US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008" y="2829580"/>
            <a:ext cx="3988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LcPeriod" startAt="2"/>
            </a:pP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Preparation of acetone</a:t>
            </a:r>
            <a:endParaRPr lang="en-US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" y="4825425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50938" algn="l"/>
              </a:tabLst>
            </a:pPr>
            <a:r>
              <a:rPr lang="en-US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Synthesis of t-butyl alcohol</a:t>
            </a:r>
            <a:endParaRPr lang="en-US" sz="3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914400" y="1683603"/>
            <a:ext cx="7315200" cy="830997"/>
            <a:chOff x="914400" y="1524000"/>
            <a:chExt cx="7315200" cy="830997"/>
          </a:xfrm>
        </p:grpSpPr>
        <p:grpSp>
          <p:nvGrpSpPr>
            <p:cNvPr id="22" name="Group 22"/>
            <p:cNvGrpSpPr/>
            <p:nvPr/>
          </p:nvGrpSpPr>
          <p:grpSpPr>
            <a:xfrm>
              <a:off x="914400" y="1701225"/>
              <a:ext cx="7315200" cy="584775"/>
              <a:chOff x="0" y="4220289"/>
              <a:chExt cx="8534400" cy="58477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0" y="4220289"/>
                <a:ext cx="853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C00000"/>
                    </a:solidFill>
                  </a:rPr>
                  <a:t>CH</a:t>
                </a:r>
                <a:r>
                  <a:rPr lang="en-US" sz="3200" baseline="-25000" dirty="0" smtClean="0">
                    <a:solidFill>
                      <a:srgbClr val="C00000"/>
                    </a:solidFill>
                  </a:rPr>
                  <a:t>4</a:t>
                </a:r>
                <a:r>
                  <a:rPr lang="en-US" sz="3200" dirty="0" smtClean="0">
                    <a:solidFill>
                      <a:srgbClr val="C00000"/>
                    </a:solidFill>
                  </a:rPr>
                  <a:t>                 CH</a:t>
                </a:r>
                <a:r>
                  <a:rPr lang="en-US" sz="3200" baseline="-25000" dirty="0" smtClean="0">
                    <a:solidFill>
                      <a:srgbClr val="C00000"/>
                    </a:solidFill>
                  </a:rPr>
                  <a:t>3</a:t>
                </a:r>
                <a:r>
                  <a:rPr lang="en-US" sz="3200" dirty="0" smtClean="0">
                    <a:solidFill>
                      <a:srgbClr val="C00000"/>
                    </a:solidFill>
                  </a:rPr>
                  <a:t>Cl                    CH</a:t>
                </a:r>
                <a:r>
                  <a:rPr lang="en-US" sz="3200" baseline="-25000" dirty="0" smtClean="0">
                    <a:solidFill>
                      <a:srgbClr val="C00000"/>
                    </a:solidFill>
                  </a:rPr>
                  <a:t>3</a:t>
                </a:r>
                <a:r>
                  <a:rPr lang="en-US" sz="3200" dirty="0" smtClean="0">
                    <a:solidFill>
                      <a:srgbClr val="C00000"/>
                    </a:solidFill>
                  </a:rPr>
                  <a:t>MgCl</a:t>
                </a:r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1066800" y="4500264"/>
                <a:ext cx="11557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4089400" y="4500264"/>
                <a:ext cx="11557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2057400" y="1524000"/>
              <a:ext cx="59182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Cl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</a:t>
              </a:r>
            </a:p>
            <a:p>
              <a:r>
                <a:rPr lang="en-US" sz="2400" dirty="0" err="1" smtClean="0"/>
                <a:t>h</a:t>
              </a:r>
              <a:r>
                <a:rPr lang="en-US" sz="2400" dirty="0" err="1" smtClean="0">
                  <a:latin typeface="Symbol" pitchFamily="18" charset="2"/>
                </a:rPr>
                <a:t>n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67200" y="1524000"/>
              <a:ext cx="134184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Mg </a:t>
              </a:r>
            </a:p>
            <a:p>
              <a:pPr algn="ctr"/>
              <a:r>
                <a:rPr lang="en-US" sz="2400" dirty="0" smtClean="0"/>
                <a:t>dry ether</a:t>
              </a:r>
              <a:endParaRPr lang="en-US" sz="24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2400" y="3729335"/>
            <a:ext cx="8991600" cy="690265"/>
            <a:chOff x="152400" y="3348335"/>
            <a:chExt cx="8991600" cy="690265"/>
          </a:xfrm>
        </p:grpSpPr>
        <p:sp>
          <p:nvSpPr>
            <p:cNvPr id="16" name="TextBox 15"/>
            <p:cNvSpPr txBox="1"/>
            <p:nvPr/>
          </p:nvSpPr>
          <p:spPr>
            <a:xfrm>
              <a:off x="152400" y="3453825"/>
              <a:ext cx="899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C00000"/>
                  </a:solidFill>
                </a:rPr>
                <a:t>CH</a:t>
              </a:r>
              <a:r>
                <a:rPr lang="en-US" sz="3200" baseline="-25000" dirty="0" smtClean="0">
                  <a:solidFill>
                    <a:srgbClr val="C00000"/>
                  </a:solidFill>
                </a:rPr>
                <a:t>3</a:t>
              </a:r>
              <a:r>
                <a:rPr lang="en-US" sz="3200" dirty="0" smtClean="0">
                  <a:solidFill>
                    <a:srgbClr val="C00000"/>
                  </a:solidFill>
                </a:rPr>
                <a:t>COOH                  (CH</a:t>
              </a:r>
              <a:r>
                <a:rPr lang="en-US" sz="3200" baseline="-25000" dirty="0" smtClean="0">
                  <a:solidFill>
                    <a:srgbClr val="C00000"/>
                  </a:solidFill>
                </a:rPr>
                <a:t>3</a:t>
              </a:r>
              <a:r>
                <a:rPr lang="en-US" sz="3200" dirty="0" smtClean="0">
                  <a:solidFill>
                    <a:srgbClr val="C00000"/>
                  </a:solidFill>
                </a:rPr>
                <a:t>COO)</a:t>
              </a:r>
              <a:r>
                <a:rPr lang="en-US" sz="3200" baseline="-25000" dirty="0" smtClean="0">
                  <a:solidFill>
                    <a:srgbClr val="C00000"/>
                  </a:solidFill>
                </a:rPr>
                <a:t>2</a:t>
              </a:r>
              <a:r>
                <a:rPr lang="en-US" sz="3200" dirty="0" smtClean="0">
                  <a:solidFill>
                    <a:srgbClr val="C00000"/>
                  </a:solidFill>
                </a:rPr>
                <a:t>Ca                  CH</a:t>
              </a:r>
              <a:r>
                <a:rPr lang="en-US" sz="3200" baseline="-25000" dirty="0" smtClean="0">
                  <a:solidFill>
                    <a:srgbClr val="C00000"/>
                  </a:solidFill>
                </a:rPr>
                <a:t>3</a:t>
              </a:r>
              <a:r>
                <a:rPr lang="en-US" sz="3200" dirty="0" smtClean="0">
                  <a:solidFill>
                    <a:srgbClr val="C00000"/>
                  </a:solidFill>
                </a:rPr>
                <a:t>COCH</a:t>
              </a:r>
              <a:r>
                <a:rPr lang="en-US" sz="3200" baseline="-25000" dirty="0" smtClean="0">
                  <a:solidFill>
                    <a:srgbClr val="C00000"/>
                  </a:solidFill>
                </a:rPr>
                <a:t>3</a:t>
              </a:r>
              <a:r>
                <a:rPr lang="en-US" sz="3200" dirty="0" smtClean="0">
                  <a:solidFill>
                    <a:srgbClr val="C00000"/>
                  </a:solidFill>
                </a:rPr>
                <a:t>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09800" y="3352800"/>
              <a:ext cx="1319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Ca (OH)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91200" y="3348335"/>
              <a:ext cx="1489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distillation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5943600" y="3733800"/>
              <a:ext cx="1219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2209800" y="3808412"/>
              <a:ext cx="1219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28600" y="5715000"/>
            <a:ext cx="8534400" cy="584775"/>
            <a:chOff x="228600" y="5715000"/>
            <a:chExt cx="8534400" cy="584775"/>
          </a:xfrm>
        </p:grpSpPr>
        <p:grpSp>
          <p:nvGrpSpPr>
            <p:cNvPr id="29" name="Group 22"/>
            <p:cNvGrpSpPr/>
            <p:nvPr/>
          </p:nvGrpSpPr>
          <p:grpSpPr>
            <a:xfrm>
              <a:off x="228600" y="5715000"/>
              <a:ext cx="8534400" cy="584775"/>
              <a:chOff x="0" y="4245114"/>
              <a:chExt cx="8534400" cy="584775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0" y="4245114"/>
                <a:ext cx="853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C00000"/>
                    </a:solidFill>
                  </a:rPr>
                  <a:t>CH</a:t>
                </a:r>
                <a:r>
                  <a:rPr lang="en-US" sz="3200" baseline="-25000" dirty="0" smtClean="0">
                    <a:solidFill>
                      <a:srgbClr val="C00000"/>
                    </a:solidFill>
                  </a:rPr>
                  <a:t>3</a:t>
                </a:r>
                <a:r>
                  <a:rPr lang="en-US" sz="3200" dirty="0" smtClean="0">
                    <a:solidFill>
                      <a:srgbClr val="C00000"/>
                    </a:solidFill>
                  </a:rPr>
                  <a:t>MgCl	+  CH</a:t>
                </a:r>
                <a:r>
                  <a:rPr lang="en-US" sz="3200" baseline="-25000" dirty="0" smtClean="0">
                    <a:solidFill>
                      <a:srgbClr val="C00000"/>
                    </a:solidFill>
                  </a:rPr>
                  <a:t>3</a:t>
                </a:r>
                <a:r>
                  <a:rPr lang="en-US" sz="3200" dirty="0" smtClean="0">
                    <a:solidFill>
                      <a:srgbClr val="C00000"/>
                    </a:solidFill>
                  </a:rPr>
                  <a:t>COCH</a:t>
                </a:r>
                <a:r>
                  <a:rPr lang="en-US" sz="3200" baseline="-25000" dirty="0" smtClean="0">
                    <a:solidFill>
                      <a:srgbClr val="C00000"/>
                    </a:solidFill>
                  </a:rPr>
                  <a:t>3   	</a:t>
                </a:r>
                <a:r>
                  <a:rPr lang="en-US" sz="3200" dirty="0" smtClean="0">
                    <a:solidFill>
                      <a:srgbClr val="C00000"/>
                    </a:solidFill>
                  </a:rPr>
                  <a:t>         (CH</a:t>
                </a:r>
                <a:r>
                  <a:rPr lang="en-US" sz="3200" baseline="-25000" dirty="0" smtClean="0">
                    <a:solidFill>
                      <a:srgbClr val="C00000"/>
                    </a:solidFill>
                  </a:rPr>
                  <a:t>3</a:t>
                </a:r>
                <a:r>
                  <a:rPr lang="en-US" sz="3200" dirty="0" smtClean="0">
                    <a:solidFill>
                      <a:srgbClr val="C00000"/>
                    </a:solidFill>
                  </a:rPr>
                  <a:t> )</a:t>
                </a:r>
                <a:r>
                  <a:rPr lang="en-US" sz="3200" baseline="-25000" dirty="0" smtClean="0">
                    <a:solidFill>
                      <a:srgbClr val="C00000"/>
                    </a:solidFill>
                  </a:rPr>
                  <a:t>3</a:t>
                </a:r>
                <a:r>
                  <a:rPr lang="en-US" sz="3200" dirty="0" smtClean="0">
                    <a:solidFill>
                      <a:srgbClr val="C00000"/>
                    </a:solidFill>
                  </a:rPr>
                  <a:t>C      OH</a:t>
                </a: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>
                <a:off x="4267200" y="4549914"/>
                <a:ext cx="6858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>
            <a:xfrm>
              <a:off x="7086600" y="6018212"/>
              <a:ext cx="381000" cy="1588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Combinatorial synthesis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36258"/>
            <a:ext cx="9144000" cy="3854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 synthesis of a library of compounds by covalently connecting sets of building blocks of varying structures is called </a:t>
            </a:r>
            <a:r>
              <a:rPr lang="en-US" sz="4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Combinatorial 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9469"/>
            <a:ext cx="1982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Synthesis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6858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 process of preparing a compound from its elements or other compounds</a:t>
            </a:r>
            <a:endParaRPr lang="en-US" sz="4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706469"/>
            <a:ext cx="4347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Target Molecule - T 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35050"/>
            <a:ext cx="876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 required product molecule / the molecule to be </a:t>
            </a:r>
            <a:r>
              <a:rPr lang="en-US" sz="4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synthesised</a:t>
            </a:r>
            <a:endParaRPr lang="en-US" sz="4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868" y="268069"/>
            <a:ext cx="3110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Synthetic route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495961"/>
            <a:ext cx="906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 process of converting the starting molecules into required product molecule</a:t>
            </a:r>
            <a:endParaRPr lang="en-US" sz="4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544669"/>
            <a:ext cx="3100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Retrosynthesis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6200" y="4495800"/>
            <a:ext cx="922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 exact reverse of the actual 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4282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Disconnection (dix)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19200"/>
            <a:ext cx="8534400" cy="504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4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An analytical operation, which breaks a bond and converts a molecule into a possible readily available starting materials (precursors or the fragments of those precursors) by the dissection of a target molecule</a:t>
            </a:r>
            <a:endParaRPr lang="en-US" sz="4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3875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Disconnection (dix)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1261408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 imagined cleavage of a bond to break the molecule into starting materials. The reverse of a chemical reaction.</a:t>
            </a:r>
            <a:endParaRPr lang="en-US" sz="4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73828" y="3864114"/>
            <a:ext cx="7012384" cy="685800"/>
            <a:chOff x="273828" y="3864114"/>
            <a:chExt cx="7012384" cy="685800"/>
          </a:xfrm>
        </p:grpSpPr>
        <p:sp>
          <p:nvSpPr>
            <p:cNvPr id="22" name="TextBox 21"/>
            <p:cNvSpPr txBox="1"/>
            <p:nvPr/>
          </p:nvSpPr>
          <p:spPr>
            <a:xfrm>
              <a:off x="273828" y="3903583"/>
              <a:ext cx="10262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C00000"/>
                  </a:solidFill>
                </a:rPr>
                <a:t>T M </a:t>
              </a:r>
              <a:endParaRPr lang="en-US" sz="3600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1493028" y="4092714"/>
              <a:ext cx="838200" cy="256032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36028" y="3864114"/>
              <a:ext cx="46501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C00000"/>
                  </a:solidFill>
                </a:rPr>
                <a:t>Precursors / fragments</a:t>
              </a:r>
              <a:endParaRPr lang="en-US" sz="36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02428" y="4854714"/>
            <a:ext cx="7803372" cy="1012686"/>
            <a:chOff x="502428" y="4702314"/>
            <a:chExt cx="7803372" cy="1012686"/>
          </a:xfrm>
        </p:grpSpPr>
        <p:grpSp>
          <p:nvGrpSpPr>
            <p:cNvPr id="31" name="Group 30"/>
            <p:cNvGrpSpPr/>
            <p:nvPr/>
          </p:nvGrpSpPr>
          <p:grpSpPr>
            <a:xfrm>
              <a:off x="502428" y="5007114"/>
              <a:ext cx="7803372" cy="707886"/>
              <a:chOff x="502428" y="5007114"/>
              <a:chExt cx="7803372" cy="707886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502428" y="5007114"/>
                <a:ext cx="2853666" cy="707886"/>
                <a:chOff x="609600" y="1447800"/>
                <a:chExt cx="2853666" cy="707886"/>
              </a:xfrm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609600" y="1447800"/>
                  <a:ext cx="285366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dirty="0" smtClean="0"/>
                    <a:t>R       CH</a:t>
                  </a:r>
                  <a:r>
                    <a:rPr lang="en-US" sz="4000" baseline="-25000" dirty="0" smtClean="0"/>
                    <a:t>2</a:t>
                  </a:r>
                  <a:r>
                    <a:rPr lang="en-US" sz="4000" dirty="0" smtClean="0"/>
                    <a:t>-OH</a:t>
                  </a:r>
                  <a:endParaRPr lang="en-US" sz="4000" dirty="0"/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1143000" y="18288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50428" y="5159514"/>
                <a:ext cx="914400" cy="409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5040162" y="5007114"/>
                <a:ext cx="326563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/>
                  <a:t>R</a:t>
                </a:r>
                <a:r>
                  <a:rPr lang="en-US" sz="6000" baseline="30000" dirty="0" smtClean="0"/>
                  <a:t>-</a:t>
                </a:r>
                <a:r>
                  <a:rPr lang="en-US" sz="4000" dirty="0" smtClean="0"/>
                  <a:t>   +    CH</a:t>
                </a:r>
                <a:r>
                  <a:rPr lang="en-US" sz="4000" baseline="-25000" dirty="0" smtClean="0"/>
                  <a:t>2</a:t>
                </a:r>
                <a:r>
                  <a:rPr lang="en-US" sz="4000" dirty="0" smtClean="0"/>
                  <a:t>-OH</a:t>
                </a:r>
                <a:endParaRPr lang="en-US" sz="4000" dirty="0"/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6598428" y="4702314"/>
              <a:ext cx="41389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400" baseline="30000" dirty="0" smtClean="0"/>
                <a:t>+</a:t>
              </a:r>
              <a:endParaRPr lang="en-US" sz="5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4"/>
          <p:cNvGrpSpPr/>
          <p:nvPr/>
        </p:nvGrpSpPr>
        <p:grpSpPr>
          <a:xfrm>
            <a:off x="502428" y="968514"/>
            <a:ext cx="2853666" cy="707886"/>
            <a:chOff x="609600" y="1447800"/>
            <a:chExt cx="2853666" cy="707886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1447800"/>
              <a:ext cx="285366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R       CH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-OH</a:t>
              </a:r>
              <a:endParaRPr lang="en-US" sz="40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143000" y="1828800"/>
              <a:ext cx="457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0428" y="1120914"/>
            <a:ext cx="914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0" name="Group 39"/>
          <p:cNvGrpSpPr/>
          <p:nvPr/>
        </p:nvGrpSpPr>
        <p:grpSpPr>
          <a:xfrm>
            <a:off x="5040162" y="587514"/>
            <a:ext cx="2993127" cy="1088886"/>
            <a:chOff x="5040162" y="587514"/>
            <a:chExt cx="2993127" cy="1088886"/>
          </a:xfrm>
        </p:grpSpPr>
        <p:sp>
          <p:nvSpPr>
            <p:cNvPr id="5" name="TextBox 4"/>
            <p:cNvSpPr txBox="1"/>
            <p:nvPr/>
          </p:nvSpPr>
          <p:spPr>
            <a:xfrm>
              <a:off x="5040162" y="968514"/>
              <a:ext cx="29931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R  +    CH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-OH</a:t>
              </a:r>
              <a:endParaRPr lang="en-US" sz="4000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257800" y="816114"/>
              <a:ext cx="354423" cy="769441"/>
              <a:chOff x="7162800" y="3657600"/>
              <a:chExt cx="354423" cy="76944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7162800" y="3657600"/>
                <a:ext cx="35442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6600" baseline="30000" dirty="0" smtClean="0"/>
                  <a:t>-</a:t>
                </a:r>
                <a:r>
                  <a:rPr lang="en-US" sz="4400" dirty="0" smtClean="0"/>
                  <a:t> </a:t>
                </a:r>
                <a:endParaRPr lang="en-US" sz="6600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239000" y="3733800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6291704" y="587514"/>
              <a:ext cx="413896" cy="830997"/>
              <a:chOff x="6598428" y="4702314"/>
              <a:chExt cx="413896" cy="83099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6598428" y="4702314"/>
                <a:ext cx="41389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aseline="30000" dirty="0" smtClean="0"/>
                  <a:t>+</a:t>
                </a:r>
                <a:endParaRPr lang="en-US" sz="5400" dirty="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629400" y="4876800"/>
                <a:ext cx="304800" cy="304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4168914"/>
            <a:ext cx="914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1" name="Group 40"/>
          <p:cNvGrpSpPr/>
          <p:nvPr/>
        </p:nvGrpSpPr>
        <p:grpSpPr>
          <a:xfrm>
            <a:off x="502428" y="3254514"/>
            <a:ext cx="3119765" cy="1469886"/>
            <a:chOff x="502428" y="3254514"/>
            <a:chExt cx="3119765" cy="1469886"/>
          </a:xfrm>
        </p:grpSpPr>
        <p:sp>
          <p:nvSpPr>
            <p:cNvPr id="13" name="TextBox 12"/>
            <p:cNvSpPr txBox="1"/>
            <p:nvPr/>
          </p:nvSpPr>
          <p:spPr>
            <a:xfrm>
              <a:off x="502428" y="4016514"/>
              <a:ext cx="311976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R       C       CH</a:t>
              </a:r>
              <a:r>
                <a:rPr lang="en-US" sz="4000" baseline="-25000" dirty="0" smtClean="0"/>
                <a:t>3</a:t>
              </a:r>
              <a:endParaRPr lang="en-US" sz="4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035828" y="4397514"/>
              <a:ext cx="457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133600" y="4418012"/>
              <a:ext cx="457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1611141" y="3875260"/>
              <a:ext cx="378503" cy="247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Rectangle 18"/>
            <p:cNvSpPr/>
            <p:nvPr/>
          </p:nvSpPr>
          <p:spPr>
            <a:xfrm>
              <a:off x="1548973" y="3254514"/>
              <a:ext cx="43222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dirty="0" smtClean="0"/>
                <a:t>O</a:t>
              </a:r>
              <a:endParaRPr lang="en-US" sz="40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953000" y="3178314"/>
            <a:ext cx="3143809" cy="1469886"/>
            <a:chOff x="4953000" y="3178314"/>
            <a:chExt cx="3143809" cy="1469886"/>
          </a:xfrm>
        </p:grpSpPr>
        <p:sp>
          <p:nvSpPr>
            <p:cNvPr id="20" name="TextBox 19"/>
            <p:cNvSpPr txBox="1"/>
            <p:nvPr/>
          </p:nvSpPr>
          <p:spPr>
            <a:xfrm>
              <a:off x="4953000" y="3940314"/>
              <a:ext cx="31438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R       C   +  CH</a:t>
              </a:r>
              <a:r>
                <a:rPr lang="en-US" sz="4000" baseline="-25000" dirty="0" smtClean="0"/>
                <a:t>3</a:t>
              </a:r>
              <a:endParaRPr lang="en-US" sz="40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486400" y="4321314"/>
              <a:ext cx="457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6061713" y="3799060"/>
              <a:ext cx="378503" cy="247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" name="Rectangle 23"/>
            <p:cNvSpPr/>
            <p:nvPr/>
          </p:nvSpPr>
          <p:spPr>
            <a:xfrm>
              <a:off x="5999545" y="3178314"/>
              <a:ext cx="43222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dirty="0" smtClean="0"/>
                <a:t>O</a:t>
              </a:r>
              <a:endParaRPr lang="en-US" sz="40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367904" y="3810000"/>
              <a:ext cx="413896" cy="830997"/>
              <a:chOff x="6598428" y="4702314"/>
              <a:chExt cx="413896" cy="830997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6598428" y="4702314"/>
                <a:ext cx="41389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aseline="30000" dirty="0" smtClean="0"/>
                  <a:t>+</a:t>
                </a:r>
                <a:endParaRPr lang="en-US" sz="5400" dirty="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629400" y="4876800"/>
                <a:ext cx="304800" cy="304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7162800" y="3733800"/>
              <a:ext cx="354423" cy="769441"/>
              <a:chOff x="7162800" y="3657600"/>
              <a:chExt cx="354423" cy="769441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7162800" y="3657600"/>
                <a:ext cx="35442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6600" baseline="30000" dirty="0" smtClean="0"/>
                  <a:t>-</a:t>
                </a:r>
                <a:r>
                  <a:rPr lang="en-US" sz="4400" dirty="0" smtClean="0"/>
                  <a:t> </a:t>
                </a:r>
                <a:endParaRPr lang="en-US" sz="6600" dirty="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239000" y="3733800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69422" y="2209800"/>
            <a:ext cx="7660178" cy="1752600"/>
            <a:chOff x="340822" y="609600"/>
            <a:chExt cx="7660178" cy="1752600"/>
          </a:xfrm>
        </p:grpSpPr>
        <p:grpSp>
          <p:nvGrpSpPr>
            <p:cNvPr id="6" name="Group 5"/>
            <p:cNvGrpSpPr/>
            <p:nvPr/>
          </p:nvGrpSpPr>
          <p:grpSpPr>
            <a:xfrm>
              <a:off x="340822" y="609600"/>
              <a:ext cx="3392978" cy="1752600"/>
              <a:chOff x="340822" y="609600"/>
              <a:chExt cx="3392978" cy="1752600"/>
            </a:xfrm>
          </p:grpSpPr>
          <p:pic>
            <p:nvPicPr>
              <p:cNvPr id="22531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40822" y="609600"/>
                <a:ext cx="2326178" cy="1752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" name="Rectangle 3"/>
              <p:cNvSpPr/>
              <p:nvPr/>
            </p:nvSpPr>
            <p:spPr>
              <a:xfrm>
                <a:off x="2861216" y="1290935"/>
                <a:ext cx="8725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CH</a:t>
                </a:r>
                <a:r>
                  <a:rPr lang="en-US" sz="2400" baseline="-25000" dirty="0" smtClean="0"/>
                  <a:t>3</a:t>
                </a:r>
                <a:endParaRPr lang="en-US" sz="2400" dirty="0"/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2438400" y="1522412"/>
                <a:ext cx="4572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Curved Connector 7"/>
            <p:cNvCxnSpPr/>
            <p:nvPr/>
          </p:nvCxnSpPr>
          <p:spPr>
            <a:xfrm rot="5400000" flipH="1" flipV="1">
              <a:off x="1562100" y="1409700"/>
              <a:ext cx="685800" cy="15240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81400" y="1343025"/>
              <a:ext cx="914400" cy="40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53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95800" y="838200"/>
              <a:ext cx="13716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Box 13"/>
            <p:cNvSpPr txBox="1"/>
            <p:nvPr/>
          </p:nvSpPr>
          <p:spPr>
            <a:xfrm>
              <a:off x="6052710" y="1143000"/>
              <a:ext cx="194829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+ COCH</a:t>
              </a:r>
              <a:r>
                <a:rPr lang="en-US" sz="4800" baseline="-25000" dirty="0" smtClean="0"/>
                <a:t>3</a:t>
              </a:r>
              <a:endParaRPr lang="en-US" sz="4000" baseline="-25000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5562600" y="838200"/>
              <a:ext cx="354423" cy="769441"/>
              <a:chOff x="7162800" y="3657600"/>
              <a:chExt cx="354423" cy="769441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7162800" y="3657600"/>
                <a:ext cx="35442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6600" baseline="30000" dirty="0" smtClean="0"/>
                  <a:t>-</a:t>
                </a:r>
                <a:r>
                  <a:rPr lang="en-US" sz="4400" dirty="0" smtClean="0"/>
                  <a:t> </a:t>
                </a:r>
                <a:endParaRPr lang="en-US" sz="6600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7239000" y="3733800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444104" y="762000"/>
              <a:ext cx="413896" cy="830997"/>
              <a:chOff x="6598428" y="4702314"/>
              <a:chExt cx="413896" cy="83099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598428" y="4702314"/>
                <a:ext cx="41389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aseline="30000" dirty="0" smtClean="0"/>
                  <a:t>+</a:t>
                </a:r>
                <a:endParaRPr lang="en-US" sz="5400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629400" y="4876800"/>
                <a:ext cx="304800" cy="304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2400" y="1718608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Double lined hollow arrow. It implies, the reverse of a chemical reaction. Usually FGI, FGA, dix written over it. </a:t>
            </a:r>
            <a:endParaRPr lang="en-US" sz="4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28600" y="381000"/>
            <a:ext cx="3200400" cy="646331"/>
            <a:chOff x="0" y="381000"/>
            <a:chExt cx="3200400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0" y="381000"/>
              <a:ext cx="3200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C00000"/>
                  </a:solidFill>
                </a:rPr>
                <a:t>Symbol  (         )    </a:t>
              </a:r>
              <a:endParaRPr lang="en-US" sz="3600" b="1" dirty="0">
                <a:solidFill>
                  <a:srgbClr val="C00000"/>
                </a:solidFill>
              </a:endParaRPr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28800" y="541556"/>
              <a:ext cx="914400" cy="40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5" name="Group 24"/>
          <p:cNvGrpSpPr/>
          <p:nvPr/>
        </p:nvGrpSpPr>
        <p:grpSpPr>
          <a:xfrm>
            <a:off x="1064816" y="4419600"/>
            <a:ext cx="7012384" cy="943689"/>
            <a:chOff x="1064816" y="3606225"/>
            <a:chExt cx="7012384" cy="943689"/>
          </a:xfrm>
        </p:grpSpPr>
        <p:sp>
          <p:nvSpPr>
            <p:cNvPr id="16" name="TextBox 15"/>
            <p:cNvSpPr txBox="1"/>
            <p:nvPr/>
          </p:nvSpPr>
          <p:spPr>
            <a:xfrm>
              <a:off x="1064816" y="3903583"/>
              <a:ext cx="10262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C00000"/>
                  </a:solidFill>
                </a:rPr>
                <a:t>T M </a:t>
              </a:r>
              <a:endParaRPr lang="en-US" sz="3600" b="1" dirty="0">
                <a:solidFill>
                  <a:srgbClr val="C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27016" y="3864114"/>
              <a:ext cx="46501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C00000"/>
                  </a:solidFill>
                </a:rPr>
                <a:t>Precursors / fragments</a:t>
              </a:r>
              <a:endParaRPr lang="en-US" sz="3600" b="1" dirty="0">
                <a:solidFill>
                  <a:srgbClr val="C00000"/>
                </a:solidFill>
              </a:endParaRPr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9800" y="4038600"/>
              <a:ext cx="914400" cy="40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TextBox 19"/>
            <p:cNvSpPr txBox="1"/>
            <p:nvPr/>
          </p:nvSpPr>
          <p:spPr>
            <a:xfrm>
              <a:off x="2286000" y="3606225"/>
              <a:ext cx="6944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C00000"/>
                  </a:solidFill>
                </a:rPr>
                <a:t>dix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6277" y="228600"/>
            <a:ext cx="2679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Synthon</a:t>
            </a:r>
            <a:r>
              <a:rPr lang="en-US" sz="3600" b="1" dirty="0" smtClean="0">
                <a:solidFill>
                  <a:srgbClr val="C00000"/>
                </a:solidFill>
              </a:rPr>
              <a:t> (SN)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343561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generalised</a:t>
            </a:r>
            <a:r>
              <a:rPr lang="en-US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fragment, usually an ion, produced by a disconnection.</a:t>
            </a:r>
            <a:endParaRPr lang="en-US" sz="4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3163669"/>
            <a:ext cx="4921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Synthetic Equivalent (SE)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0386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 reagent (actual compound) carrying out the function of a </a:t>
            </a:r>
            <a:r>
              <a:rPr lang="en-US" sz="4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synthon</a:t>
            </a:r>
            <a:r>
              <a:rPr lang="en-US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442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GOURI</dc:creator>
  <cp:lastModifiedBy>computer</cp:lastModifiedBy>
  <cp:revision>39</cp:revision>
  <dcterms:created xsi:type="dcterms:W3CDTF">2006-08-16T00:00:00Z</dcterms:created>
  <dcterms:modified xsi:type="dcterms:W3CDTF">2014-08-12T07:37:02Z</dcterms:modified>
</cp:coreProperties>
</file>